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93" r:id="rId2"/>
  </p:sldMasterIdLst>
  <p:notesMasterIdLst>
    <p:notesMasterId r:id="rId9"/>
  </p:notesMasterIdLst>
  <p:sldIdLst>
    <p:sldId id="256" r:id="rId3"/>
    <p:sldId id="257" r:id="rId4"/>
    <p:sldId id="261" r:id="rId5"/>
    <p:sldId id="263" r:id="rId6"/>
    <p:sldId id="265" r:id="rId7"/>
    <p:sldId id="266" r:id="rId8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907" autoAdjust="0"/>
  </p:normalViewPr>
  <p:slideViewPr>
    <p:cSldViewPr>
      <p:cViewPr varScale="1">
        <p:scale>
          <a:sx n="70" d="100"/>
          <a:sy n="70" d="100"/>
        </p:scale>
        <p:origin x="516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DDEB4-0B58-435A-A7F6-3A19943311FD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57946-D2B0-42DB-AC4F-7DECB5427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192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57946-D2B0-42DB-AC4F-7DECB5427B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916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57946-D2B0-42DB-AC4F-7DECB5427B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137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57946-D2B0-42DB-AC4F-7DECB5427B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5065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57946-D2B0-42DB-AC4F-7DECB5427B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2407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57946-D2B0-42DB-AC4F-7DECB5427B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918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085850"/>
            <a:ext cx="6619244" cy="2497186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3583035"/>
            <a:ext cx="6619244" cy="646065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3F103-BC34-4FE4-A40E-EDDEECFDA5D0}" type="datetimeFigureOut">
              <a:rPr lang="en-US" smtClean="0"/>
              <a:pPr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2055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139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146300"/>
            <a:ext cx="6619243" cy="1436735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3583036"/>
            <a:ext cx="6619244" cy="645300"/>
          </a:xfrm>
        </p:spPr>
        <p:txBody>
          <a:bodyPr anchor="t"/>
          <a:lstStyle>
            <a:lvl1pPr marL="0" indent="0" algn="l">
              <a:buNone/>
              <a:defRPr sz="15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1638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1545432"/>
            <a:ext cx="3297254" cy="3146822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1542069"/>
            <a:ext cx="3297256" cy="315018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2185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428750"/>
            <a:ext cx="329725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1885950"/>
            <a:ext cx="3297254" cy="280630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428750"/>
            <a:ext cx="329725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1885950"/>
            <a:ext cx="3297254" cy="280630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561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9719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303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085850"/>
            <a:ext cx="2550798" cy="108585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085850"/>
            <a:ext cx="3896998" cy="3429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2346961"/>
            <a:ext cx="2550797" cy="217169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400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390644"/>
            <a:ext cx="3819680" cy="1181106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857250"/>
            <a:ext cx="2400300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2743200"/>
            <a:ext cx="3813734" cy="10287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1017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3600440"/>
            <a:ext cx="6619243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514350"/>
            <a:ext cx="6619244" cy="27305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4025494"/>
            <a:ext cx="6619242" cy="370284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9274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085850"/>
            <a:ext cx="6619244" cy="14859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2743200"/>
            <a:ext cx="6619244" cy="177165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6961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085850"/>
            <a:ext cx="5999486" cy="1742531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2828380"/>
            <a:ext cx="5459737" cy="256631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262993"/>
            <a:ext cx="6619244" cy="12573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3721" y="728440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1960341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555793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2343151"/>
            <a:ext cx="6619245" cy="1239885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3583036"/>
            <a:ext cx="6619244" cy="6453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6111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485900"/>
            <a:ext cx="2210150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000250"/>
            <a:ext cx="2195513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485900"/>
            <a:ext cx="2202181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000250"/>
            <a:ext cx="2210096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485900"/>
            <a:ext cx="2199085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000250"/>
            <a:ext cx="2199085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1600200"/>
            <a:ext cx="0" cy="29718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1600200"/>
            <a:ext cx="0" cy="297516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0936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3188212"/>
            <a:ext cx="2205038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1657350"/>
            <a:ext cx="2205038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3620409"/>
            <a:ext cx="2205038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3188212"/>
            <a:ext cx="219789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1657350"/>
            <a:ext cx="2197894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3620408"/>
            <a:ext cx="2200805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3188212"/>
            <a:ext cx="2199085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1657350"/>
            <a:ext cx="2199085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3620406"/>
            <a:ext cx="2201998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1600200"/>
            <a:ext cx="0" cy="29718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1600200"/>
            <a:ext cx="0" cy="297516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311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2042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322660"/>
            <a:ext cx="1314451" cy="4369594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665561"/>
            <a:ext cx="5567362" cy="402669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2233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3078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26832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image" Target="../media/image4.png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pPr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002264"/>
            <a:ext cx="3027759" cy="31412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169261"/>
            <a:ext cx="1141809" cy="1774090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257300"/>
            <a:ext cx="2114550" cy="211455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1"/>
            <a:ext cx="1202540" cy="8560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4572000"/>
            <a:ext cx="745301" cy="5715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339538"/>
            <a:ext cx="7053542" cy="10503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1539689"/>
            <a:ext cx="6709906" cy="3146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616730" y="1343026"/>
            <a:ext cx="74294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pPr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713680" y="2418973"/>
            <a:ext cx="2894846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21797"/>
            <a:ext cx="628649" cy="5757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1574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  <p:sldLayoutId id="2147483711" r:id="rId18"/>
    <p:sldLayoutId id="2147483712" r:id="rId19"/>
    <p:sldLayoutId id="2147483660" r:id="rId20"/>
  </p:sldLayoutIdLst>
  <p:txStyles>
    <p:titleStyle>
      <a:lvl1pPr algn="l" defTabSz="342900" rtl="0" eaLnBrk="1" latinLnBrk="0" hangingPunct="1">
        <a:spcBef>
          <a:spcPct val="0"/>
        </a:spcBef>
        <a:buNone/>
        <a:defRPr sz="315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5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35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187950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"/>
          <p:cNvSpPr/>
          <p:nvPr/>
        </p:nvSpPr>
        <p:spPr>
          <a:xfrm>
            <a:off x="4572001" y="2928940"/>
            <a:ext cx="4572000" cy="1714512"/>
          </a:xfrm>
          <a:custGeom>
            <a:avLst/>
            <a:gdLst/>
            <a:ahLst/>
            <a:cxnLst/>
            <a:rect l="l" t="t" r="r" b="b"/>
            <a:pathLst>
              <a:path w="4328021" h="2160240">
                <a:moveTo>
                  <a:pt x="260655" y="0"/>
                </a:moveTo>
                <a:lnTo>
                  <a:pt x="4328021" y="0"/>
                </a:lnTo>
                <a:lnTo>
                  <a:pt x="4328021" y="2160240"/>
                </a:lnTo>
                <a:lnTo>
                  <a:pt x="260655" y="2160240"/>
                </a:lnTo>
                <a:cubicBezTo>
                  <a:pt x="116699" y="2160240"/>
                  <a:pt x="0" y="2043541"/>
                  <a:pt x="0" y="1899585"/>
                </a:cubicBezTo>
                <a:lnTo>
                  <a:pt x="0" y="260655"/>
                </a:lnTo>
                <a:cubicBezTo>
                  <a:pt x="0" y="116699"/>
                  <a:pt x="116699" y="0"/>
                  <a:pt x="260655" y="0"/>
                </a:cubicBezTo>
                <a:close/>
              </a:path>
            </a:pathLst>
          </a:custGeom>
          <a:solidFill>
            <a:schemeClr val="accent6">
              <a:lumMod val="50000"/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66622" lvl="0" indent="-166622" algn="ctr" latinLnBrk="0">
              <a:spcBef>
                <a:spcPts val="364"/>
              </a:spcBef>
              <a:buClr>
                <a:srgbClr val="AC66BB"/>
              </a:buClr>
              <a:buSzPct val="85000"/>
              <a:defRPr/>
            </a:pPr>
            <a:r>
              <a:rPr lang="en-US" dirty="0" smtClean="0">
                <a:solidFill>
                  <a:prstClr val="black"/>
                </a:solidFill>
                <a:latin typeface="Times New Roman"/>
              </a:rPr>
              <a:t>Student’s Name:</a:t>
            </a:r>
            <a:endParaRPr lang="en-US" dirty="0">
              <a:solidFill>
                <a:prstClr val="black"/>
              </a:solidFill>
              <a:latin typeface="Times New Roman"/>
            </a:endParaRPr>
          </a:p>
          <a:p>
            <a:pPr marL="166622" lvl="0" indent="-166622" algn="ctr" latinLnBrk="0">
              <a:spcBef>
                <a:spcPts val="364"/>
              </a:spcBef>
              <a:buClr>
                <a:srgbClr val="AC66BB"/>
              </a:buClr>
              <a:buSzPct val="85000"/>
              <a:defRPr/>
            </a:pPr>
            <a:r>
              <a:rPr lang="en-US" dirty="0" smtClean="0">
                <a:solidFill>
                  <a:prstClr val="black"/>
                </a:solidFill>
                <a:latin typeface="Times New Roman"/>
              </a:rPr>
              <a:t>Mercy College</a:t>
            </a:r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3968" y="3656459"/>
            <a:ext cx="460851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214283" y="1357304"/>
            <a:ext cx="860619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ea typeface="맑은 고딕" pitchFamily="50" charset="-127"/>
                <a:cs typeface="Arial" pitchFamily="34" charset="0"/>
              </a:rPr>
              <a:t>Article Name: Foundations, New Donors Build $51 Fund to Support Workers </a:t>
            </a:r>
            <a:endParaRPr lang="en-US" altLang="ko-K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0"/>
          </p:nvPr>
        </p:nvSpPr>
        <p:spPr>
          <a:xfrm>
            <a:off x="1259632" y="1563638"/>
            <a:ext cx="5364088" cy="2995737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sz="6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Over the past year, there have been efforts across the country aimed at recovering from the effects of coronavirus </a:t>
            </a:r>
            <a:endParaRPr lang="en-US" sz="64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6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recovery process has focused on the economy, and especially the labor market</a:t>
            </a:r>
          </a:p>
          <a:p>
            <a:pPr>
              <a:buFont typeface="Wingdings" pitchFamily="2" charset="2"/>
              <a:buChar char="q"/>
            </a:pPr>
            <a:r>
              <a:rPr lang="en-US" sz="6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recovery process has focused on providing funding to alleviate the financial challenges that have been faced by health workers who must stay on their jobs</a:t>
            </a:r>
          </a:p>
          <a:p>
            <a:pPr>
              <a:buFont typeface="Wingdings" pitchFamily="2" charset="2"/>
              <a:buChar char="q"/>
            </a:pPr>
            <a:r>
              <a:rPr lang="en-US" sz="6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This has led to the establishment of the Families and Workers Fund</a:t>
            </a:r>
          </a:p>
          <a:p>
            <a:pPr>
              <a:buFont typeface="Wingdings" pitchFamily="2" charset="2"/>
              <a:buChar char="q"/>
            </a:pPr>
            <a:r>
              <a:rPr lang="en-US" sz="6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Social justice foundations have donated to this fund and have continued to do so in recent times</a:t>
            </a:r>
            <a:endParaRPr lang="en-US" sz="6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q"/>
            </a:pPr>
            <a:endParaRPr lang="en-US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q"/>
            </a:pPr>
            <a:endParaRPr lang="en-US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Stakeholders </a:t>
            </a:r>
            <a:endParaRPr lang="en-US" b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 Families and Workers Fund was created by foundations such as Rockefeller and Ford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 Families and Workers Fund has received donations from individuals such as Mackenzie Scott and Jack Dorsey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These individuals and organizations have used these funds to promote advocacy that targets the increase of workers’ pay and strengthening of their social safety net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This fund gives health workers an opportunity to undergo training on recovery after natural disasters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 calls on organizations to give decent pay to workers </a:t>
            </a:r>
            <a:endParaRPr lang="en-US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Review </a:t>
            </a:r>
            <a:endParaRPr lang="en-US" b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259632" y="1707654"/>
            <a:ext cx="7884368" cy="3168351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600" dirty="0" smtClean="0"/>
              <a:t>The author’s main point is that foundations and donors are joining the fight against COVID-19 by providing funding for workers wellbeing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600" dirty="0" smtClean="0"/>
              <a:t>The author indicates that these funds will be used in increasing worker’s pay and their social safety net </a:t>
            </a:r>
            <a:endParaRPr lang="en-US" sz="16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600" dirty="0" smtClean="0"/>
              <a:t>The author indicates that the fund has now reached $51 million and is continuing to grow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600" dirty="0" smtClean="0"/>
              <a:t>The author provides a list of foundations and donors including JPB Foundations, Eric Schmidt, and Abigail Disney among others </a:t>
            </a:r>
            <a:endParaRPr lang="en-US" sz="1600" dirty="0" smtClean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 on my Work and Patients 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smtClean="0"/>
              <a:t>The funding will be important for my work as it will ensure that I ge</a:t>
            </a:r>
            <a:r>
              <a:rPr lang="en-US" sz="1600" dirty="0" smtClean="0"/>
              <a:t>t a pay increase and social safety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smtClean="0"/>
              <a:t>The fund will give me an opportunity to undergo further training on recovery from disasters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smtClean="0"/>
              <a:t>My social and mental wellbeing will ensure that I am committed to providing the best outcomes for my patients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smtClean="0"/>
              <a:t>Training will ensure that I can support my patients if the pandemic persists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015748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251520" y="1808261"/>
            <a:ext cx="8651304" cy="2995737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smtClean="0"/>
              <a:t>Daniels, A. (2021). </a:t>
            </a:r>
            <a:r>
              <a:rPr lang="en-US" sz="1600" dirty="0" smtClean="0"/>
              <a:t>Foundations, new donors build $51m fund to support workers. U. S. </a:t>
            </a:r>
            <a:r>
              <a:rPr lang="en-US" sz="1600" dirty="0"/>
              <a:t>News. https://www.usnews.com/news/business/articles/2021-10-05/foundations-new-donors-build-48m-fund-to-support-workers</a:t>
            </a:r>
            <a:endParaRPr lang="en-US" sz="16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2519854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1389</TotalTime>
  <Words>379</Words>
  <Application>Microsoft Office PowerPoint</Application>
  <PresentationFormat>On-screen Show (16:9)</PresentationFormat>
  <Paragraphs>39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맑은 고딕</vt:lpstr>
      <vt:lpstr>Arial</vt:lpstr>
      <vt:lpstr>Calibri</vt:lpstr>
      <vt:lpstr>Century Gothic</vt:lpstr>
      <vt:lpstr>Times New Roman</vt:lpstr>
      <vt:lpstr>Wingdings</vt:lpstr>
      <vt:lpstr>Wingdings 3</vt:lpstr>
      <vt:lpstr>Custom Design</vt:lpstr>
      <vt:lpstr>Ion</vt:lpstr>
      <vt:lpstr>PowerPoint Presentation</vt:lpstr>
      <vt:lpstr>Introduction </vt:lpstr>
      <vt:lpstr>Stakeholders </vt:lpstr>
      <vt:lpstr>Review </vt:lpstr>
      <vt:lpstr>Impact on my Work and Patients </vt:lpstr>
      <vt:lpstr>References 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USER</cp:lastModifiedBy>
  <cp:revision>236</cp:revision>
  <dcterms:created xsi:type="dcterms:W3CDTF">2014-04-01T16:27:38Z</dcterms:created>
  <dcterms:modified xsi:type="dcterms:W3CDTF">2021-10-06T11:50:40Z</dcterms:modified>
</cp:coreProperties>
</file>